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1"/>
  </p:sldMasterIdLst>
  <p:notesMasterIdLst>
    <p:notesMasterId r:id="rId28"/>
  </p:notesMasterIdLst>
  <p:sldIdLst>
    <p:sldId id="394" r:id="rId2"/>
    <p:sldId id="392" r:id="rId3"/>
    <p:sldId id="368" r:id="rId4"/>
    <p:sldId id="314" r:id="rId5"/>
    <p:sldId id="397" r:id="rId6"/>
    <p:sldId id="306" r:id="rId7"/>
    <p:sldId id="376" r:id="rId8"/>
    <p:sldId id="387" r:id="rId9"/>
    <p:sldId id="388" r:id="rId10"/>
    <p:sldId id="389" r:id="rId11"/>
    <p:sldId id="386" r:id="rId12"/>
    <p:sldId id="393" r:id="rId13"/>
    <p:sldId id="399" r:id="rId14"/>
    <p:sldId id="398" r:id="rId15"/>
    <p:sldId id="378" r:id="rId16"/>
    <p:sldId id="379" r:id="rId17"/>
    <p:sldId id="377" r:id="rId18"/>
    <p:sldId id="380" r:id="rId19"/>
    <p:sldId id="381" r:id="rId20"/>
    <p:sldId id="382" r:id="rId21"/>
    <p:sldId id="375" r:id="rId22"/>
    <p:sldId id="383" r:id="rId23"/>
    <p:sldId id="357" r:id="rId24"/>
    <p:sldId id="370" r:id="rId25"/>
    <p:sldId id="395" r:id="rId26"/>
    <p:sldId id="39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8C7E-A341-4505-930A-A91A2761E8F7}" type="datetimeFigureOut">
              <a:rPr lang="en-GB" smtClean="0"/>
              <a:t>21/06/2018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62C97-CFE7-459F-B1A9-9F2FB5C12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81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https://github.com/Microsoft/sql-server-samples/releases/tag/wide-world-importers-v1.0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62C97-CFE7-459F-B1A9-9F2FB5C12B1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69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62C97-CFE7-459F-B1A9-9F2FB5C12B1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68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62C97-CFE7-459F-B1A9-9F2FB5C12B1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013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62C97-CFE7-459F-B1A9-9F2FB5C12B1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73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1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0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4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2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23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0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4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3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9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8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ssql-scripte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dtucalculator.azurewebsites.ne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tucalculator.azurewebsites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tucalculator.azurewebsites.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tucalculator.azurewebsites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microsoft.com/en-us/azure/sql-database/sql-database-what-is-a-dtu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microsoft.com/en-us/azure/sql-database/sql-database-what-is-a-dt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icing/details/sql-database/" TargetMode="External"/><Relationship Id="rId3" Type="http://schemas.openxmlformats.org/officeDocument/2006/relationships/hyperlink" Target="https://www.red-gate.com/simple-talk/author/fabiano-amorim/" TargetMode="External"/><Relationship Id="rId7" Type="http://schemas.openxmlformats.org/officeDocument/2006/relationships/hyperlink" Target="https://github.com/Microsoft/sql-server-samples" TargetMode="External"/><Relationship Id="rId2" Type="http://schemas.openxmlformats.org/officeDocument/2006/relationships/hyperlink" Target="https://docs.microsoft.com/en-us/azure/sql-database/sql-database-migrate-your-sql-server-data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sqlcat/2016/10/20/migrating-from-sql-server-to-azure-sql-database-using-bacpac-files/" TargetMode="External"/><Relationship Id="rId5" Type="http://schemas.openxmlformats.org/officeDocument/2006/relationships/hyperlink" Target="https://www.microsoft.com/en-us/download/details.aspx?id=53595" TargetMode="External"/><Relationship Id="rId4" Type="http://schemas.openxmlformats.org/officeDocument/2006/relationships/hyperlink" Target="https://blogs.msdn.microsoft.com/datamigration/dma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rnh.se/179e3863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arcosfreccia.com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arcosfreccia.com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ms/download-sql-server-management-studio-ssm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batools.io/" TargetMode="External"/><Relationship Id="rId4" Type="http://schemas.openxmlformats.org/officeDocument/2006/relationships/hyperlink" Target="https://www.microsoft.com/en-us/download/details.aspx?id=5359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0885" y="4992811"/>
            <a:ext cx="10799762" cy="1079500"/>
          </a:xfrm>
        </p:spPr>
        <p:txBody>
          <a:bodyPr/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Marcos Freccia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Data Platform MVP</a:t>
            </a:r>
          </a:p>
        </p:txBody>
      </p:sp>
      <p:sp>
        <p:nvSpPr>
          <p:cNvPr id="12" name="Title 7"/>
          <p:cNvSpPr txBox="1">
            <a:spLocks/>
          </p:cNvSpPr>
          <p:nvPr/>
        </p:nvSpPr>
        <p:spPr>
          <a:xfrm>
            <a:off x="548837" y="1679019"/>
            <a:ext cx="11429747" cy="1923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Migrating your local database to Azure SQL DB as you never seen it!</a:t>
            </a:r>
            <a:endParaRPr lang="sl-SI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0885" y="209317"/>
            <a:ext cx="10799762" cy="1079500"/>
          </a:xfrm>
        </p:spPr>
        <p:txBody>
          <a:bodyPr/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SQL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Grillen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: Databases, Bratwurst &amp; Beer</a:t>
            </a:r>
          </a:p>
          <a:p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81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Python and MSSQL Scripter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97514" y="6034188"/>
            <a:ext cx="548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https://www.python.org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1485900"/>
            <a:ext cx="6353175" cy="388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2" y="1485900"/>
            <a:ext cx="636270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1476375"/>
            <a:ext cx="6324600" cy="3905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893" y="1466850"/>
            <a:ext cx="63341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Python and MSSQL Scripter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1731"/>
            <a:ext cx="8263308" cy="43304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7514" y="6034188"/>
            <a:ext cx="548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https://github.com/Microsoft/mssql-scripter</a:t>
            </a:r>
            <a:r>
              <a:rPr lang="en-US" dirty="0"/>
              <a:t> </a:t>
            </a:r>
          </a:p>
        </p:txBody>
      </p:sp>
      <p:sp>
        <p:nvSpPr>
          <p:cNvPr id="6" name="Arrow: Left 5"/>
          <p:cNvSpPr/>
          <p:nvPr/>
        </p:nvSpPr>
        <p:spPr>
          <a:xfrm>
            <a:off x="4598377" y="2171700"/>
            <a:ext cx="861646" cy="298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Arrow: Left 6"/>
          <p:cNvSpPr/>
          <p:nvPr/>
        </p:nvSpPr>
        <p:spPr>
          <a:xfrm>
            <a:off x="4598377" y="2951650"/>
            <a:ext cx="861646" cy="298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Arrow: Left 7"/>
          <p:cNvSpPr/>
          <p:nvPr/>
        </p:nvSpPr>
        <p:spPr>
          <a:xfrm>
            <a:off x="5848678" y="3387654"/>
            <a:ext cx="861646" cy="298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3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Azure CLI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90688"/>
            <a:ext cx="5943600" cy="46672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321356"/>
            <a:ext cx="10741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https://docs.microsoft.com/en-us/cli/azure/install-azure-cli-windows?view=azure-cli-latest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3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Azure CLI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690688"/>
            <a:ext cx="6067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2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Azure PowerShell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Powershell</a:t>
            </a:r>
            <a:r>
              <a:rPr lang="en-US" dirty="0"/>
              <a:t> as Administrator</a:t>
            </a:r>
          </a:p>
          <a:p>
            <a:r>
              <a:rPr lang="en-US" dirty="0"/>
              <a:t>Type Install-Module </a:t>
            </a:r>
            <a:r>
              <a:rPr lang="en-US" dirty="0" err="1"/>
              <a:t>AzureRM</a:t>
            </a:r>
            <a:r>
              <a:rPr lang="en-US" dirty="0"/>
              <a:t> -</a:t>
            </a:r>
            <a:r>
              <a:rPr lang="en-US" dirty="0" err="1"/>
              <a:t>AllowClobber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811"/>
            <a:ext cx="12192000" cy="747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5" y="4280345"/>
            <a:ext cx="12192000" cy="6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08" y="5317142"/>
            <a:ext cx="114490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dbatools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Powershell</a:t>
            </a:r>
            <a:r>
              <a:rPr lang="en-US" dirty="0"/>
              <a:t> as Administrator</a:t>
            </a:r>
          </a:p>
          <a:p>
            <a:r>
              <a:rPr lang="en-US" dirty="0"/>
              <a:t>Type Install-Module </a:t>
            </a:r>
            <a:r>
              <a:rPr lang="en-US" dirty="0" err="1"/>
              <a:t>dbatools</a:t>
            </a:r>
            <a:r>
              <a:rPr lang="en-US" dirty="0"/>
              <a:t> and execute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811"/>
            <a:ext cx="12192000" cy="747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5" y="4280345"/>
            <a:ext cx="12192000" cy="6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08" y="5317142"/>
            <a:ext cx="114490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2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dbatools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Powershell</a:t>
            </a:r>
            <a:r>
              <a:rPr lang="en-US" dirty="0"/>
              <a:t> as Administrator</a:t>
            </a:r>
          </a:p>
          <a:p>
            <a:r>
              <a:rPr lang="en-US" dirty="0"/>
              <a:t>Type Install-Module </a:t>
            </a:r>
            <a:r>
              <a:rPr lang="en-US" dirty="0" err="1"/>
              <a:t>dbatools</a:t>
            </a:r>
            <a:r>
              <a:rPr lang="en-US" dirty="0"/>
              <a:t> and execute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4379"/>
            <a:ext cx="12192000" cy="12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2719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</a:rPr>
              <a:t>Database Transaction Calculator?</a:t>
            </a:r>
            <a:endParaRPr lang="en-GB" sz="4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5255079"/>
          </a:xfrm>
        </p:spPr>
        <p:txBody>
          <a:bodyPr>
            <a:noAutofit/>
          </a:bodyPr>
          <a:lstStyle/>
          <a:p>
            <a:r>
              <a:rPr lang="en-GB" sz="1600" dirty="0">
                <a:hlinkClick r:id="rId2"/>
              </a:rPr>
              <a:t>http://dtucalculator.azurewebsites.net/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7555"/>
            <a:ext cx="10123714" cy="401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2719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</a:rPr>
              <a:t>Database Transaction Calculator?</a:t>
            </a:r>
            <a:endParaRPr lang="en-GB" sz="4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5255079"/>
          </a:xfrm>
        </p:spPr>
        <p:txBody>
          <a:bodyPr>
            <a:noAutofit/>
          </a:bodyPr>
          <a:lstStyle/>
          <a:p>
            <a:r>
              <a:rPr lang="en-GB" sz="1600" dirty="0">
                <a:hlinkClick r:id="rId3"/>
              </a:rPr>
              <a:t>http://dtucalculator.azurewebsites.net/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97555"/>
            <a:ext cx="10123714" cy="401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71061"/>
            <a:ext cx="12192000" cy="11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9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2719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</a:rPr>
              <a:t>Database Transaction Calculator?</a:t>
            </a:r>
            <a:endParaRPr lang="en-GB" sz="4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5255079"/>
          </a:xfrm>
        </p:spPr>
        <p:txBody>
          <a:bodyPr>
            <a:noAutofit/>
          </a:bodyPr>
          <a:lstStyle/>
          <a:p>
            <a:r>
              <a:rPr lang="en-GB" sz="1600" dirty="0">
                <a:hlinkClick r:id="rId3"/>
              </a:rPr>
              <a:t>http://dtucalculator.azurewebsites.net/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97555"/>
            <a:ext cx="10450286" cy="40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8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1" y="5422116"/>
            <a:ext cx="2819400" cy="1000125"/>
          </a:xfrm>
          <a:prstGeom prst="rect">
            <a:avLst/>
          </a:prstGeom>
        </p:spPr>
      </p:pic>
      <p:pic>
        <p:nvPicPr>
          <p:cNvPr id="16" name="Picture 15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87" y="4151207"/>
            <a:ext cx="4066387" cy="677731"/>
          </a:xfrm>
          <a:prstGeom prst="rect">
            <a:avLst/>
          </a:prstGeom>
        </p:spPr>
      </p:pic>
      <p:pic>
        <p:nvPicPr>
          <p:cNvPr id="17" name="Picture 16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6" y="2345970"/>
            <a:ext cx="3046780" cy="757725"/>
          </a:xfrm>
          <a:prstGeom prst="rect">
            <a:avLst/>
          </a:prstGeom>
        </p:spPr>
      </p:pic>
      <p:pic>
        <p:nvPicPr>
          <p:cNvPr id="18" name="Picture 17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84" y="5608014"/>
            <a:ext cx="3566398" cy="625977"/>
          </a:xfrm>
          <a:prstGeom prst="rect">
            <a:avLst/>
          </a:prstGeom>
        </p:spPr>
      </p:pic>
      <p:pic>
        <p:nvPicPr>
          <p:cNvPr id="19" name="Picture 18">
            <a:extLst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69" y="3543274"/>
            <a:ext cx="3463724" cy="830317"/>
          </a:xfrm>
          <a:prstGeom prst="rect">
            <a:avLst/>
          </a:prstGeom>
        </p:spPr>
      </p:pic>
      <p:pic>
        <p:nvPicPr>
          <p:cNvPr id="20" name="Picture 19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42" y="2310494"/>
            <a:ext cx="2857500" cy="828675"/>
          </a:xfrm>
          <a:prstGeom prst="rect">
            <a:avLst/>
          </a:prstGeom>
        </p:spPr>
      </p:pic>
      <p:pic>
        <p:nvPicPr>
          <p:cNvPr id="21" name="Picture 20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0" y="3624221"/>
            <a:ext cx="3001149" cy="830318"/>
          </a:xfrm>
          <a:prstGeom prst="rect">
            <a:avLst/>
          </a:prstGeom>
        </p:spPr>
      </p:pic>
      <p:pic>
        <p:nvPicPr>
          <p:cNvPr id="22" name="Picture 21">
            <a:extLst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08" y="330722"/>
            <a:ext cx="3310472" cy="1698341"/>
          </a:xfrm>
          <a:prstGeom prst="rect">
            <a:avLst/>
          </a:prstGeom>
        </p:spPr>
      </p:pic>
      <p:pic>
        <p:nvPicPr>
          <p:cNvPr id="23" name="Picture 22">
            <a:extLst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20" y="5422116"/>
            <a:ext cx="2221759" cy="1161489"/>
          </a:xfrm>
          <a:prstGeom prst="rect">
            <a:avLst/>
          </a:prstGeom>
        </p:spPr>
      </p:pic>
      <p:pic>
        <p:nvPicPr>
          <p:cNvPr id="24" name="Picture 23">
            <a:extLst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35" y="1721937"/>
            <a:ext cx="3457093" cy="2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1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2719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</a:rPr>
              <a:t>Database Transaction Calculator?</a:t>
            </a:r>
            <a:endParaRPr lang="en-GB" sz="4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5255079"/>
          </a:xfrm>
        </p:spPr>
        <p:txBody>
          <a:bodyPr>
            <a:noAutofit/>
          </a:bodyPr>
          <a:lstStyle/>
          <a:p>
            <a:r>
              <a:rPr lang="en-GB" sz="1600" dirty="0">
                <a:hlinkClick r:id="rId3"/>
              </a:rPr>
              <a:t>http://dtucalculator.azurewebsites.net/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60" y="1605558"/>
            <a:ext cx="11353800" cy="39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39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271992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Database Transaction Unit (DTU). Why this is important?</a:t>
            </a:r>
          </a:p>
        </p:txBody>
      </p:sp>
      <p:sp>
        <p:nvSpPr>
          <p:cNvPr id="5" name="Rectangle 4"/>
          <p:cNvSpPr/>
          <p:nvPr/>
        </p:nvSpPr>
        <p:spPr>
          <a:xfrm>
            <a:off x="757043" y="5429157"/>
            <a:ext cx="10696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https://docs.microsoft.com/en-us/azure/sql-database/sql-database-what-is-a-dtu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Intro to SQL Database: Single database DTUs by tier and lev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43" y="1495522"/>
            <a:ext cx="9134668" cy="3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271992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Database Transaction Unit (DTU). Why this is important?</a:t>
            </a:r>
          </a:p>
        </p:txBody>
      </p:sp>
      <p:sp>
        <p:nvSpPr>
          <p:cNvPr id="5" name="Rectangle 4"/>
          <p:cNvSpPr/>
          <p:nvPr/>
        </p:nvSpPr>
        <p:spPr>
          <a:xfrm>
            <a:off x="757043" y="4150863"/>
            <a:ext cx="10696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https://docs.microsoft.com/en-us/azure/sql-database/sql-database-what-is-a-dtu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9" y="1402993"/>
            <a:ext cx="3876675" cy="2409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56" y="1402993"/>
            <a:ext cx="36671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43" y="2065338"/>
            <a:ext cx="4972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12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271992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Looking for more resources?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3133"/>
            <a:ext cx="10515600" cy="4813830"/>
          </a:xfrm>
        </p:spPr>
        <p:txBody>
          <a:bodyPr>
            <a:normAutofit fontScale="62500" lnSpcReduction="20000"/>
          </a:bodyPr>
          <a:lstStyle/>
          <a:p>
            <a:r>
              <a:rPr lang="en-GB" dirty="0">
                <a:hlinkClick r:id="rId2"/>
              </a:rPr>
              <a:t>https://docs.microsoft.com/en-us/azure/sql-database/sql-database-migrate-your-sql-server-database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https://docs.microsoft.com/en-us/cli/azure/install-azure-cli?view=azure-cli-latest</a:t>
            </a: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https://blogs.msdn.microsoft.com/datamigration/dma/</a:t>
            </a:r>
            <a:endParaRPr lang="en-GB" dirty="0"/>
          </a:p>
          <a:p>
            <a:endParaRPr lang="en-GB" dirty="0"/>
          </a:p>
          <a:p>
            <a:r>
              <a:rPr lang="en-GB">
                <a:hlinkClick r:id="rId5"/>
              </a:rPr>
              <a:t>https://www.microsoft.com/en-us/download/details.aspx?id=53595</a:t>
            </a:r>
            <a:r>
              <a:rPr lang="en-GB"/>
              <a:t> 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6"/>
              </a:rPr>
              <a:t>https://blogs.msdn.microsoft.com/sqlcat/2016/10/20/migrating-from-sql-server-to-azure-sql-database-using-bacpac-files/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7"/>
              </a:rPr>
              <a:t>https://github.com/Microsoft/sql-server-samples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>
                <a:hlinkClick r:id="rId8"/>
              </a:rPr>
              <a:t>https://azure.microsoft.com/en-us/pricing/details/sql-database/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41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271992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Looking for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3133"/>
            <a:ext cx="10515600" cy="481383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Windows System Engineer</a:t>
            </a:r>
          </a:p>
          <a:p>
            <a:pPr lvl="1"/>
            <a:r>
              <a:rPr lang="en-US" dirty="0">
                <a:hlinkClick r:id="rId2"/>
              </a:rPr>
              <a:t>https://grnh.se/179e38631</a:t>
            </a:r>
            <a:endParaRPr lang="en-US" dirty="0"/>
          </a:p>
          <a:p>
            <a:pPr lvl="1"/>
            <a:r>
              <a:rPr lang="en-US" dirty="0"/>
              <a:t>PowerShell Driven</a:t>
            </a:r>
          </a:p>
          <a:p>
            <a:pPr lvl="1"/>
            <a:r>
              <a:rPr lang="en-US" dirty="0"/>
              <a:t>VMWare Experience</a:t>
            </a:r>
          </a:p>
          <a:p>
            <a:pPr lvl="1"/>
            <a:r>
              <a:rPr lang="en-US" dirty="0"/>
              <a:t>AD &amp; DHCP &amp; DNS &amp; PKI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SQL Server Database Engineer – Soon!</a:t>
            </a:r>
          </a:p>
          <a:p>
            <a:pPr lvl="1"/>
            <a:r>
              <a:rPr lang="en-GB" dirty="0"/>
              <a:t>WSFC &amp; SQL Server Availability Groups</a:t>
            </a:r>
          </a:p>
          <a:p>
            <a:pPr lvl="1"/>
            <a:r>
              <a:rPr lang="en-GB" dirty="0"/>
              <a:t>PowerShell driven</a:t>
            </a:r>
          </a:p>
          <a:p>
            <a:pPr lvl="1"/>
            <a:r>
              <a:rPr lang="en-GB" dirty="0"/>
              <a:t>Python or C# are a plus!</a:t>
            </a:r>
          </a:p>
          <a:p>
            <a:pPr lvl="1"/>
            <a:r>
              <a:rPr lang="en-GB" dirty="0"/>
              <a:t>Containers and Orchestration (Docker &amp; Kubernetes)</a:t>
            </a:r>
          </a:p>
          <a:p>
            <a:pPr lvl="1"/>
            <a:r>
              <a:rPr lang="en-GB" dirty="0"/>
              <a:t>SQL Server Resource Governor</a:t>
            </a:r>
          </a:p>
          <a:p>
            <a:pPr lvl="1"/>
            <a:r>
              <a:rPr lang="en-GB" dirty="0" err="1"/>
              <a:t>Github</a:t>
            </a:r>
            <a:r>
              <a:rPr lang="en-GB" dirty="0"/>
              <a:t>/TFS/</a:t>
            </a:r>
            <a:r>
              <a:rPr lang="en-GB" dirty="0" err="1"/>
              <a:t>GitLab</a:t>
            </a:r>
            <a:r>
              <a:rPr lang="en-GB" dirty="0"/>
              <a:t> Experience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55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493949" y="2323322"/>
            <a:ext cx="3399749" cy="2024743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Marcos Freccia</a:t>
            </a:r>
          </a:p>
          <a:p>
            <a:r>
              <a:rPr lang="en-GB" sz="2000" dirty="0"/>
              <a:t>@</a:t>
            </a:r>
            <a:r>
              <a:rPr lang="en-GB" sz="2000" dirty="0" err="1"/>
              <a:t>marcosfreccia</a:t>
            </a:r>
            <a:endParaRPr lang="en-GB" sz="2000" dirty="0"/>
          </a:p>
          <a:p>
            <a:r>
              <a:rPr lang="en-GB" sz="2000" dirty="0"/>
              <a:t>marcosfreccia@outlook.com </a:t>
            </a:r>
          </a:p>
          <a:p>
            <a:r>
              <a:rPr lang="en-GB" sz="2000" dirty="0">
                <a:hlinkClick r:id="rId2"/>
              </a:rPr>
              <a:t>http://marcosfreccia.com</a:t>
            </a:r>
            <a:r>
              <a:rPr lang="en-GB" sz="2000" dirty="0"/>
              <a:t>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0459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590576"/>
            <a:ext cx="7778571" cy="5788617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Marcos Freccia</a:t>
            </a:r>
          </a:p>
          <a:p>
            <a:r>
              <a:rPr lang="en-GB" sz="2000" b="1" dirty="0"/>
              <a:t>SQL Server DBA at Zalando SE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marcosfreccia</a:t>
            </a:r>
            <a:endParaRPr lang="en-GB" sz="2000" dirty="0"/>
          </a:p>
          <a:p>
            <a:r>
              <a:rPr lang="en-GB" sz="2000" dirty="0"/>
              <a:t>marcosfreccia@outlook.com </a:t>
            </a:r>
          </a:p>
          <a:p>
            <a:r>
              <a:rPr lang="en-GB" sz="2000" dirty="0">
                <a:hlinkClick r:id="rId2"/>
              </a:rPr>
              <a:t>http://marcosfreccia.com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Data Platform MVP</a:t>
            </a:r>
          </a:p>
          <a:p>
            <a:r>
              <a:rPr lang="en-GB" sz="2000" dirty="0"/>
              <a:t>MCSA DBA &amp; DEV SQL Server 2016 – Charter </a:t>
            </a:r>
          </a:p>
          <a:p>
            <a:r>
              <a:rPr lang="en-GB" sz="2000" dirty="0"/>
              <a:t>MCSE Data Management and Analytics SQL Server 2016 – Charter 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Originally from Brazil, now living in Berlin, Germany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31" y="3132459"/>
            <a:ext cx="1733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12" y="1690688"/>
            <a:ext cx="5088975" cy="43035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5086" y="566447"/>
            <a:ext cx="63261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Something that I have never seen it?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638" y="1271409"/>
            <a:ext cx="7406521" cy="47399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Which tools are we going to use in this session?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Azure SQL Database DTU Calculator.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Database Transaction Unit (DTU). Why this is important?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Demos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68857" y="1060712"/>
            <a:ext cx="19456" cy="4591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80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2719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</a:rPr>
              <a:t>Which tools are we going to use in this session?</a:t>
            </a:r>
            <a:endParaRPr lang="en-GB" sz="4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5432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Management Studio is your friend</a:t>
            </a:r>
          </a:p>
          <a:p>
            <a:r>
              <a:rPr lang="en-GB" sz="1600" dirty="0"/>
              <a:t>Always install the latest updates!</a:t>
            </a:r>
          </a:p>
          <a:p>
            <a:r>
              <a:rPr lang="en-GB" sz="1600" dirty="0">
                <a:hlinkClick r:id="rId3"/>
              </a:rPr>
              <a:t>https://docs.microsoft.com/en-us/sql/ssms/download-sql-server-management-studio-ssms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Microsoft Azure (off course)</a:t>
            </a:r>
          </a:p>
          <a:p>
            <a:r>
              <a:rPr lang="en-GB" sz="1600" dirty="0"/>
              <a:t>Azure CLI or Cloud Shell or PowerShell Module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Python 3+</a:t>
            </a:r>
          </a:p>
          <a:p>
            <a:r>
              <a:rPr lang="en-GB" sz="1600" dirty="0"/>
              <a:t>http://www.python.org/downloads</a:t>
            </a:r>
          </a:p>
          <a:p>
            <a:pPr marL="0" indent="0">
              <a:buNone/>
            </a:pPr>
            <a:br>
              <a:rPr lang="en-GB" sz="1600" dirty="0"/>
            </a:br>
            <a:r>
              <a:rPr lang="en-GB" sz="1600" dirty="0"/>
              <a:t>Database Migration Assistance – DMA</a:t>
            </a:r>
          </a:p>
          <a:p>
            <a:r>
              <a:rPr lang="en-GB" sz="1600" dirty="0">
                <a:hlinkClick r:id="rId4"/>
              </a:rPr>
              <a:t>https://www.microsoft.com/en-us/download/details.aspx?id=53595</a:t>
            </a:r>
            <a:r>
              <a:rPr lang="en-GB" sz="1600" dirty="0"/>
              <a:t>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 err="1"/>
              <a:t>dbatools</a:t>
            </a:r>
            <a:endParaRPr lang="en-GB" sz="1600" dirty="0"/>
          </a:p>
          <a:p>
            <a:r>
              <a:rPr lang="en-GB" sz="1600" dirty="0">
                <a:hlinkClick r:id="rId5"/>
              </a:rPr>
              <a:t>https://dbatools.io/</a:t>
            </a:r>
            <a:endParaRPr lang="en-GB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0874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Python and MSSQL Scripter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97514" y="6034188"/>
            <a:ext cx="548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https://www.python.org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1485900"/>
            <a:ext cx="63531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Python and MSSQL Scripter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97514" y="6034188"/>
            <a:ext cx="548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https://www.python.org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1485900"/>
            <a:ext cx="6353175" cy="388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2" y="1485900"/>
            <a:ext cx="6362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6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Python and MSSQL Scripter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97514" y="6034188"/>
            <a:ext cx="548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https://www.python.org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1485900"/>
            <a:ext cx="6353175" cy="388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2" y="1485900"/>
            <a:ext cx="636270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1476375"/>
            <a:ext cx="63246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7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399</Words>
  <Application>Microsoft Office PowerPoint</Application>
  <PresentationFormat>Widescreen</PresentationFormat>
  <Paragraphs>112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Agenda</vt:lpstr>
      <vt:lpstr>Which tools are we going to use in this session?</vt:lpstr>
      <vt:lpstr>Setup Python and MSSQL Scripter</vt:lpstr>
      <vt:lpstr>Setup Python and MSSQL Scripter</vt:lpstr>
      <vt:lpstr>Setup Python and MSSQL Scripter</vt:lpstr>
      <vt:lpstr>Setup Python and MSSQL Scripter</vt:lpstr>
      <vt:lpstr>Setup Python and MSSQL Scripter</vt:lpstr>
      <vt:lpstr>Setup Azure CLI</vt:lpstr>
      <vt:lpstr>Setup Azure CLI</vt:lpstr>
      <vt:lpstr>Setup Azure PowerShell Module</vt:lpstr>
      <vt:lpstr>Setup dbatools</vt:lpstr>
      <vt:lpstr>Setup dbatools</vt:lpstr>
      <vt:lpstr>Database Transaction Calculator?</vt:lpstr>
      <vt:lpstr>Database Transaction Calculator?</vt:lpstr>
      <vt:lpstr>Database Transaction Calculator?</vt:lpstr>
      <vt:lpstr>Database Transaction Calculator?</vt:lpstr>
      <vt:lpstr>Database Transaction Unit (DTU). Why this is important?</vt:lpstr>
      <vt:lpstr>Database Transaction Unit (DTU). Why this is important?</vt:lpstr>
      <vt:lpstr>PowerPoint Presentation</vt:lpstr>
      <vt:lpstr>Looking for more resources?</vt:lpstr>
      <vt:lpstr>Looking for Jobs?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Containers </dc:title>
  <dc:creator>Andrew Pruski</dc:creator>
  <cp:lastModifiedBy>Marcos Freccia</cp:lastModifiedBy>
  <cp:revision>272</cp:revision>
  <dcterms:created xsi:type="dcterms:W3CDTF">2016-11-16T11:24:10Z</dcterms:created>
  <dcterms:modified xsi:type="dcterms:W3CDTF">2018-06-22T13:21:21Z</dcterms:modified>
</cp:coreProperties>
</file>